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65" r:id="rId3"/>
    <p:sldId id="264" r:id="rId4"/>
    <p:sldId id="262" r:id="rId5"/>
    <p:sldId id="263" r:id="rId6"/>
    <p:sldId id="261" r:id="rId7"/>
    <p:sldId id="260" r:id="rId8"/>
    <p:sldId id="259" r:id="rId9"/>
    <p:sldId id="257" r:id="rId10"/>
    <p:sldId id="256" r:id="rId11"/>
    <p:sldId id="268" r:id="rId12"/>
    <p:sldId id="276" r:id="rId13"/>
    <p:sldId id="271" r:id="rId14"/>
    <p:sldId id="270" r:id="rId15"/>
    <p:sldId id="274" r:id="rId16"/>
    <p:sldId id="275" r:id="rId1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387" y="-77"/>
      </p:cViewPr>
      <p:guideLst>
        <p:guide orient="horz" pos="2160"/>
        <p:guide pos="2880"/>
      </p:guideLst>
    </p:cSldViewPr>
  </p:slideViewPr>
  <p:notesTextViewPr>
    <p:cViewPr>
      <p:scale>
        <a:sx n="100" d="100"/>
        <a:sy n="100" d="100"/>
      </p:scale>
      <p:origin x="0" y="29"/>
    </p:cViewPr>
  </p:notesTextViewPr>
  <p:sorterViewPr>
    <p:cViewPr>
      <p:scale>
        <a:sx n="100" d="100"/>
        <a:sy n="100" d="100"/>
      </p:scale>
      <p:origin x="0" y="0"/>
    </p:cViewPr>
  </p:sorterViewPr>
  <p:notesViewPr>
    <p:cSldViewPr>
      <p:cViewPr>
        <p:scale>
          <a:sx n="73" d="100"/>
          <a:sy n="73" d="100"/>
        </p:scale>
        <p:origin x="-1646" y="11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A421E0-9518-4EE5-BE19-52D5FE905C23}" type="datetimeFigureOut">
              <a:rPr kumimoji="1" lang="ja-JP" altLang="en-US" smtClean="0"/>
              <a:t>2018/5/30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BAA2C-DD43-4BD5-8881-DE8E20289256}" type="slidenum">
              <a:rPr kumimoji="1" lang="ja-JP" altLang="en-US" smtClean="0"/>
              <a:t>‹#›</a:t>
            </a:fld>
            <a:endParaRPr kumimoji="1" lang="ja-JP" altLang="en-US"/>
          </a:p>
        </p:txBody>
      </p:sp>
    </p:spTree>
    <p:extLst>
      <p:ext uri="{BB962C8B-B14F-4D97-AF65-F5344CB8AC3E}">
        <p14:creationId xmlns:p14="http://schemas.microsoft.com/office/powerpoint/2010/main" val="4278030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100" dirty="0" smtClean="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2</a:t>
            </a:fld>
            <a:endParaRPr kumimoji="1" lang="ja-JP" altLang="en-US"/>
          </a:p>
        </p:txBody>
      </p:sp>
    </p:spTree>
    <p:extLst>
      <p:ext uri="{BB962C8B-B14F-4D97-AF65-F5344CB8AC3E}">
        <p14:creationId xmlns:p14="http://schemas.microsoft.com/office/powerpoint/2010/main" val="384673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注）椅子に座った時点（膝は曲がっている）時点では、ハムストリングは弛緩しているが、上体が倒れ、チェアの膝折れ部分が</a:t>
            </a:r>
            <a:endParaRPr kumimoji="1" lang="en-US" altLang="ja-JP" dirty="0" smtClean="0"/>
          </a:p>
          <a:p>
            <a:r>
              <a:rPr kumimoji="1" lang="ja-JP" altLang="en-US" dirty="0" smtClean="0"/>
              <a:t>平らになってゆくと、ハムストリングは伸展（緊張）して、不快を感じる。</a:t>
            </a:r>
            <a:endParaRPr kumimoji="1" lang="en-US" altLang="ja-JP" dirty="0" smtClean="0"/>
          </a:p>
          <a:p>
            <a:r>
              <a:rPr kumimoji="1" lang="en-US" altLang="ja-JP" dirty="0" err="1" smtClean="0"/>
              <a:t>Ischio-jamblers</a:t>
            </a:r>
            <a:r>
              <a:rPr kumimoji="1" lang="en-US" altLang="ja-JP" dirty="0" smtClean="0"/>
              <a:t> </a:t>
            </a:r>
            <a:r>
              <a:rPr kumimoji="1" lang="en-US" altLang="ja-JP" dirty="0" err="1" smtClean="0"/>
              <a:t>tendus</a:t>
            </a:r>
            <a:endParaRPr kumimoji="1" lang="en-US" altLang="ja-JP" dirty="0" smtClean="0"/>
          </a:p>
          <a:p>
            <a:r>
              <a:rPr kumimoji="1" lang="en-US" altLang="ja-JP" dirty="0" err="1" smtClean="0"/>
              <a:t>Ischio-jamblers</a:t>
            </a:r>
            <a:r>
              <a:rPr kumimoji="1" lang="en-US" altLang="ja-JP" baseline="0" dirty="0" smtClean="0"/>
              <a:t> </a:t>
            </a:r>
            <a:r>
              <a:rPr kumimoji="1" lang="en-US" altLang="ja-JP" baseline="0" dirty="0" err="1" smtClean="0"/>
              <a:t>detendus</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11</a:t>
            </a:fld>
            <a:endParaRPr kumimoji="1" lang="ja-JP" altLang="en-US"/>
          </a:p>
        </p:txBody>
      </p:sp>
    </p:spTree>
    <p:extLst>
      <p:ext uri="{BB962C8B-B14F-4D97-AF65-F5344CB8AC3E}">
        <p14:creationId xmlns:p14="http://schemas.microsoft.com/office/powerpoint/2010/main" val="1199940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1" dirty="0"/>
          </a:p>
          <a:p>
            <a:r>
              <a:rPr kumimoji="1" lang="ja-JP" altLang="en-US" sz="1200" b="1" kern="1200" dirty="0" smtClean="0">
                <a:solidFill>
                  <a:schemeClr val="tx1"/>
                </a:solidFill>
                <a:effectLst/>
                <a:latin typeface="+mn-lt"/>
                <a:ea typeface="+mn-ea"/>
                <a:cs typeface="+mn-cs"/>
              </a:rPr>
              <a:t>全てのチェア（背板が起き上がるタイプ）は、患者が座るために、膝の位置で曲がるように角度がついている。患者がチェアに座って、上体が倒れてゆくと、大腿直筋は伸展・緊張し、骨盤は前傾して、腰椎の前湾を強める。</a:t>
            </a:r>
            <a:endParaRPr kumimoji="1" lang="en-US" altLang="ja-JP" sz="1200" b="1"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このため、患者はさらに</a:t>
            </a:r>
            <a:r>
              <a:rPr lang="ja-JP" altLang="en-US" b="1" dirty="0" smtClean="0"/>
              <a:t>チェアが倒れていくのを不快に感じる。</a:t>
            </a:r>
            <a:endParaRPr kumimoji="1" lang="en-US" altLang="ja-JP" sz="1200" b="1" kern="1200" dirty="0" smtClean="0">
              <a:solidFill>
                <a:schemeClr val="tx1"/>
              </a:solidFill>
              <a:effectLst/>
              <a:latin typeface="+mn-lt"/>
              <a:ea typeface="+mn-ea"/>
              <a:cs typeface="+mn-cs"/>
            </a:endParaRPr>
          </a:p>
          <a:p>
            <a:endParaRPr lang="en-US" altLang="ja-JP" b="1" dirty="0"/>
          </a:p>
          <a:p>
            <a:r>
              <a:rPr lang="ja-JP" altLang="en-US" b="1" dirty="0" smtClean="0"/>
              <a:t>良く</a:t>
            </a:r>
            <a:r>
              <a:rPr kumimoji="1" lang="ja-JP" altLang="en-US" sz="1200" b="1" kern="1200" dirty="0" smtClean="0">
                <a:solidFill>
                  <a:schemeClr val="tx1"/>
                </a:solidFill>
                <a:effectLst/>
                <a:latin typeface="+mn-lt"/>
                <a:ea typeface="+mn-ea"/>
                <a:cs typeface="+mn-cs"/>
              </a:rPr>
              <a:t>調整されたテーブル型診療台では、骨盤の傾斜が適切な位置に</a:t>
            </a:r>
            <a:r>
              <a:rPr lang="ja-JP" altLang="en-US" b="1" dirty="0" smtClean="0"/>
              <a:t>な</a:t>
            </a:r>
            <a:r>
              <a:rPr lang="ja-JP" altLang="en-US" b="1" dirty="0"/>
              <a:t>り</a:t>
            </a:r>
            <a:r>
              <a:rPr lang="ja-JP" altLang="en-US" b="1" dirty="0" smtClean="0"/>
              <a:t>、テーブル（診療台）に対する腰椎の位置も調節される</a:t>
            </a:r>
            <a:r>
              <a:rPr lang="ja-JP" altLang="en-US" b="1" dirty="0"/>
              <a:t>。</a:t>
            </a:r>
            <a:endParaRPr lang="en-US" altLang="ja-JP" b="1" dirty="0" smtClean="0"/>
          </a:p>
          <a:p>
            <a:endParaRPr kumimoji="1" lang="en-US" altLang="ja-JP" sz="1200" b="1" kern="1200" dirty="0" smtClean="0">
              <a:solidFill>
                <a:schemeClr val="tx1"/>
              </a:solidFill>
              <a:effectLst/>
              <a:latin typeface="+mn-lt"/>
              <a:ea typeface="+mn-ea"/>
              <a:cs typeface="+mn-cs"/>
            </a:endParaRPr>
          </a:p>
          <a:p>
            <a:r>
              <a:rPr lang="en-US" altLang="ja-JP" dirty="0">
                <a:latin typeface="Arial" panose="020B0604020202020204" pitchFamily="34" charset="0"/>
                <a:cs typeface="Arial" panose="020B0604020202020204" pitchFamily="34" charset="0"/>
              </a:rPr>
              <a:t>All dental chairs, which are angular at knee-level, are made for sitting-down patients. As soon as you lie the patient down, the rectus </a:t>
            </a:r>
            <a:r>
              <a:rPr lang="en-US" altLang="ja-JP" dirty="0" err="1">
                <a:latin typeface="Arial" panose="020B0604020202020204" pitchFamily="34" charset="0"/>
                <a:cs typeface="Arial" panose="020B0604020202020204" pitchFamily="34" charset="0"/>
              </a:rPr>
              <a:t>femoris</a:t>
            </a:r>
            <a:r>
              <a:rPr lang="en-US" altLang="ja-JP" dirty="0">
                <a:latin typeface="Arial" panose="020B0604020202020204" pitchFamily="34" charset="0"/>
                <a:cs typeface="Arial" panose="020B0604020202020204" pitchFamily="34" charset="0"/>
              </a:rPr>
              <a:t> muscles are stretched, which </a:t>
            </a:r>
            <a:r>
              <a:rPr lang="en-US" altLang="ja-JP" dirty="0" err="1">
                <a:latin typeface="Arial" panose="020B0604020202020204" pitchFamily="34" charset="0"/>
                <a:cs typeface="Arial" panose="020B0604020202020204" pitchFamily="34" charset="0"/>
              </a:rPr>
              <a:t>anteverse</a:t>
            </a:r>
            <a:r>
              <a:rPr lang="en-US" altLang="ja-JP" dirty="0">
                <a:latin typeface="Arial" panose="020B0604020202020204" pitchFamily="34" charset="0"/>
                <a:cs typeface="Arial" panose="020B0604020202020204" pitchFamily="34" charset="0"/>
              </a:rPr>
              <a:t> the pelvis, and increase lumbar lordosis.</a:t>
            </a:r>
          </a:p>
          <a:p>
            <a:r>
              <a:rPr lang="en-US" altLang="ja-JP" dirty="0">
                <a:latin typeface="Arial" panose="020B0604020202020204" pitchFamily="34" charset="0"/>
                <a:cs typeface="Arial" panose="020B0604020202020204" pitchFamily="34" charset="0"/>
              </a:rPr>
              <a:t>This systematically leads to the patient’s refusal to lie down.</a:t>
            </a:r>
          </a:p>
          <a:p>
            <a:r>
              <a:rPr lang="en-US" altLang="ja-JP" dirty="0">
                <a:latin typeface="Arial" panose="020B0604020202020204" pitchFamily="34" charset="0"/>
                <a:cs typeface="Arial" panose="020B0604020202020204" pitchFamily="34" charset="0"/>
              </a:rPr>
              <a:t>A well-adjusted supporting element tilts the pelvis into the right position and repositions the lumbar vertebrae against the table.</a:t>
            </a:r>
          </a:p>
          <a:p>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12</a:t>
            </a:fld>
            <a:endParaRPr kumimoji="1" lang="ja-JP" altLang="en-US"/>
          </a:p>
        </p:txBody>
      </p:sp>
    </p:spTree>
    <p:extLst>
      <p:ext uri="{BB962C8B-B14F-4D97-AF65-F5344CB8AC3E}">
        <p14:creationId xmlns:p14="http://schemas.microsoft.com/office/powerpoint/2010/main" val="2942265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患者（診療台）の高さが、頸部の屈曲に及ぼす影響</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13</a:t>
            </a:fld>
            <a:endParaRPr kumimoji="1" lang="ja-JP" altLang="en-US"/>
          </a:p>
        </p:txBody>
      </p:sp>
    </p:spTree>
    <p:extLst>
      <p:ext uri="{BB962C8B-B14F-4D97-AF65-F5344CB8AC3E}">
        <p14:creationId xmlns:p14="http://schemas.microsoft.com/office/powerpoint/2010/main" val="41142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患者（診療台）の高さが（術者の）頸部の屈曲に及ぼす影響</a:t>
            </a:r>
            <a:endParaRPr kumimoji="1" lang="en-US" altLang="ja-JP" dirty="0" smtClean="0"/>
          </a:p>
          <a:p>
            <a:endParaRPr kumimoji="1" lang="en-US" altLang="ja-JP" dirty="0" smtClean="0"/>
          </a:p>
          <a:p>
            <a:r>
              <a:rPr kumimoji="1" lang="ja-JP" altLang="en-US" dirty="0" smtClean="0"/>
              <a:t>注）診療台が低いと、明視距離を保つために、頭部が前傾し、頸部の屈曲度が増す。</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14</a:t>
            </a:fld>
            <a:endParaRPr kumimoji="1" lang="ja-JP" altLang="en-US"/>
          </a:p>
        </p:txBody>
      </p:sp>
    </p:spTree>
    <p:extLst>
      <p:ext uri="{BB962C8B-B14F-4D97-AF65-F5344CB8AC3E}">
        <p14:creationId xmlns:p14="http://schemas.microsoft.com/office/powerpoint/2010/main" val="404256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（術中）頸部が屈曲している時間の比較：　</a:t>
            </a:r>
            <a:r>
              <a:rPr kumimoji="1" lang="en-US" altLang="ja-JP" dirty="0" smtClean="0"/>
              <a:t>(</a:t>
            </a:r>
            <a:r>
              <a:rPr kumimoji="1" lang="ja-JP" altLang="en-US" dirty="0" smtClean="0"/>
              <a:t>注：</a:t>
            </a:r>
            <a:r>
              <a:rPr kumimoji="1" lang="en-US" altLang="ja-JP" dirty="0" err="1" smtClean="0"/>
              <a:t>DrBlanc</a:t>
            </a:r>
            <a:r>
              <a:rPr kumimoji="1" lang="ja-JP" altLang="en-US" dirty="0" smtClean="0"/>
              <a:t>が行った研究の結果から抜粋）</a:t>
            </a:r>
            <a:endParaRPr kumimoji="1" lang="en-US" altLang="ja-JP" dirty="0" smtClean="0"/>
          </a:p>
          <a:p>
            <a:r>
              <a:rPr kumimoji="1" lang="ja-JP" altLang="en-US" dirty="0" smtClean="0"/>
              <a:t>緑：０～１０度、黄色：１０～２０度、オレンジ：２０度以上、赤：頸部の伸展</a:t>
            </a:r>
            <a:endParaRPr kumimoji="1" lang="en-US" altLang="ja-JP" dirty="0" smtClean="0"/>
          </a:p>
          <a:p>
            <a:endParaRPr kumimoji="1" lang="en-US" altLang="ja-JP" dirty="0" smtClean="0"/>
          </a:p>
          <a:p>
            <a:r>
              <a:rPr kumimoji="1" lang="ja-JP" altLang="en-US" dirty="0" smtClean="0"/>
              <a:t>　歯科用チェア（背板が起き上がるもの）群は、ビーチ・コンセプト（背板が起き上がらないテーブルタイプ）群に比べて、</a:t>
            </a:r>
            <a:endParaRPr kumimoji="1" lang="en-US" altLang="ja-JP" dirty="0" smtClean="0"/>
          </a:p>
          <a:p>
            <a:r>
              <a:rPr kumimoji="1" lang="ja-JP" altLang="en-US" dirty="0" smtClean="0"/>
              <a:t>術者の頸部の屈曲度が有意に増している。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15</a:t>
            </a:fld>
            <a:endParaRPr kumimoji="1" lang="ja-JP" altLang="en-US"/>
          </a:p>
        </p:txBody>
      </p:sp>
    </p:spTree>
    <p:extLst>
      <p:ext uri="{BB962C8B-B14F-4D97-AF65-F5344CB8AC3E}">
        <p14:creationId xmlns:p14="http://schemas.microsoft.com/office/powerpoint/2010/main" val="54538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まとめ：</a:t>
            </a:r>
            <a:endParaRPr kumimoji="1" lang="en-US" altLang="ja-JP" dirty="0" smtClean="0"/>
          </a:p>
          <a:p>
            <a:r>
              <a:rPr kumimoji="1" lang="ja-JP" altLang="en-US" dirty="0" smtClean="0"/>
              <a:t>１日コースでは不十分である。</a:t>
            </a:r>
            <a:endParaRPr kumimoji="1" lang="en-US" altLang="ja-JP" dirty="0" smtClean="0"/>
          </a:p>
          <a:p>
            <a:r>
              <a:rPr kumimoji="1" lang="en-US" altLang="ja-JP" dirty="0" smtClean="0"/>
              <a:t>mi-me</a:t>
            </a:r>
            <a:r>
              <a:rPr kumimoji="1" lang="ja-JP" altLang="en-US" dirty="0" smtClean="0"/>
              <a:t>の学習には２日が必要である。</a:t>
            </a:r>
            <a:endParaRPr kumimoji="1" lang="en-US" altLang="ja-JP" dirty="0" smtClean="0"/>
          </a:p>
          <a:p>
            <a:r>
              <a:rPr kumimoji="1" lang="ja-JP" altLang="en-US" dirty="0" smtClean="0"/>
              <a:t>長年にわたってフランスでは普及活動が何も行われてこなかったために、ｐｄというのは古いコンセプトだと考えられていた。</a:t>
            </a:r>
            <a:endParaRPr kumimoji="1" lang="en-US" altLang="ja-JP" dirty="0" smtClean="0"/>
          </a:p>
          <a:p>
            <a:r>
              <a:rPr kumimoji="1" lang="ja-JP" altLang="en-US" dirty="0" smtClean="0"/>
              <a:t>今、状況は変わってきている。私たちは、５年間に５１回のミーティングを開催し、約１３００人が受講した（歯科医師８００名、助手５００名）。</a:t>
            </a:r>
            <a:endParaRPr kumimoji="1" lang="en-US" altLang="ja-JP" dirty="0" smtClean="0"/>
          </a:p>
          <a:p>
            <a:endParaRPr lang="en-US" altLang="ja-JP" dirty="0"/>
          </a:p>
          <a:p>
            <a:r>
              <a:rPr kumimoji="1" lang="ja-JP" altLang="en-US" dirty="0" smtClean="0"/>
              <a:t>体に合わせたユニットのアクセス（入手可能性）は？</a:t>
            </a:r>
            <a:endParaRPr kumimoji="1" lang="en-US" altLang="ja-JP" dirty="0" smtClean="0"/>
          </a:p>
          <a:p>
            <a:endParaRPr lang="en-US" altLang="ja-JP" dirty="0"/>
          </a:p>
          <a:p>
            <a:r>
              <a:rPr kumimoji="1" lang="en-US" altLang="ja-JP" dirty="0" smtClean="0"/>
              <a:t>ADF</a:t>
            </a:r>
            <a:r>
              <a:rPr kumimoji="1" lang="ja-JP" altLang="en-US" dirty="0" smtClean="0"/>
              <a:t>（フランス歯科医師会）からのブロック</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16</a:t>
            </a:fld>
            <a:endParaRPr kumimoji="1" lang="ja-JP" altLang="en-US"/>
          </a:p>
        </p:txBody>
      </p:sp>
    </p:spTree>
    <p:extLst>
      <p:ext uri="{BB962C8B-B14F-4D97-AF65-F5344CB8AC3E}">
        <p14:creationId xmlns:p14="http://schemas.microsoft.com/office/powerpoint/2010/main" val="150740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Daryl</a:t>
            </a:r>
            <a:r>
              <a:rPr kumimoji="1" lang="en-US" altLang="ja-JP" baseline="0" dirty="0" smtClean="0"/>
              <a:t> Beach</a:t>
            </a:r>
            <a:r>
              <a:rPr kumimoji="1" lang="ja-JP" altLang="en-US" baseline="0" dirty="0" smtClean="0"/>
              <a:t>のコンセプトの発見</a:t>
            </a:r>
            <a:endParaRPr kumimoji="1" lang="en-US" altLang="ja-JP" baseline="0" dirty="0" smtClean="0"/>
          </a:p>
          <a:p>
            <a:r>
              <a:rPr kumimoji="1" lang="ja-JP" altLang="en-US" baseline="0" dirty="0" smtClean="0"/>
              <a:t>　　論文</a:t>
            </a:r>
            <a:endParaRPr kumimoji="1" lang="en-US" altLang="ja-JP" baseline="0" dirty="0" smtClean="0"/>
          </a:p>
          <a:p>
            <a:r>
              <a:rPr kumimoji="1" lang="ja-JP" altLang="en-US" baseline="0" dirty="0" smtClean="0"/>
              <a:t>　　新しいトレーニング</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3</a:t>
            </a:fld>
            <a:endParaRPr kumimoji="1" lang="ja-JP" altLang="en-US"/>
          </a:p>
        </p:txBody>
      </p:sp>
    </p:spTree>
    <p:extLst>
      <p:ext uri="{BB962C8B-B14F-4D97-AF65-F5344CB8AC3E}">
        <p14:creationId xmlns:p14="http://schemas.microsoft.com/office/powerpoint/2010/main" val="1957130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100" dirty="0" smtClean="0">
                <a:latin typeface="+mn-ea"/>
                <a:ea typeface="+mn-ea"/>
              </a:rPr>
              <a:t>Dr Beach</a:t>
            </a:r>
            <a:r>
              <a:rPr kumimoji="1" lang="ja-JP" altLang="en-US" sz="1100" dirty="0" smtClean="0">
                <a:latin typeface="+mn-ea"/>
                <a:ea typeface="+mn-ea"/>
              </a:rPr>
              <a:t>が発見したものは、生体力学、解剖学、理学療法に共通するものである。</a:t>
            </a:r>
            <a:endParaRPr kumimoji="1" lang="en-US" altLang="ja-JP" sz="1100" dirty="0" smtClean="0">
              <a:latin typeface="+mn-ea"/>
              <a:ea typeface="+mn-ea"/>
            </a:endParaRPr>
          </a:p>
          <a:p>
            <a:r>
              <a:rPr kumimoji="1" lang="en-US" altLang="ja-JP" sz="1100" dirty="0" smtClean="0">
                <a:latin typeface="+mn-ea"/>
                <a:ea typeface="+mn-ea"/>
              </a:rPr>
              <a:t>Beach</a:t>
            </a:r>
            <a:r>
              <a:rPr kumimoji="1" lang="ja-JP" altLang="en-US" sz="1100" dirty="0" smtClean="0">
                <a:latin typeface="+mn-ea"/>
                <a:ea typeface="+mn-ea"/>
              </a:rPr>
              <a:t>コンセプトとは、単に一つのコンセプトというものではなく、</a:t>
            </a:r>
            <a:r>
              <a:rPr kumimoji="1" lang="en-US" altLang="ja-JP" sz="1100" dirty="0" smtClean="0">
                <a:latin typeface="+mn-ea"/>
                <a:ea typeface="+mn-ea"/>
              </a:rPr>
              <a:t>Dr</a:t>
            </a:r>
            <a:r>
              <a:rPr kumimoji="1" lang="ja-JP" altLang="en-US" sz="1100" dirty="0" smtClean="0">
                <a:latin typeface="+mn-ea"/>
                <a:ea typeface="+mn-ea"/>
              </a:rPr>
              <a:t>ビーチが発見したのは人間工学（</a:t>
            </a:r>
            <a:r>
              <a:rPr kumimoji="1" lang="en-US" altLang="ja-JP" sz="1100" dirty="0" smtClean="0">
                <a:latin typeface="+mn-ea"/>
                <a:ea typeface="+mn-ea"/>
              </a:rPr>
              <a:t>ergonomics)</a:t>
            </a:r>
            <a:r>
              <a:rPr kumimoji="1" lang="ja-JP" altLang="en-US" sz="1100" dirty="0" smtClean="0">
                <a:latin typeface="+mn-ea"/>
                <a:ea typeface="+mn-ea"/>
              </a:rPr>
              <a:t>そのものである。</a:t>
            </a:r>
            <a:endParaRPr kumimoji="1" lang="en-US" altLang="ja-JP" sz="1100" dirty="0" smtClean="0">
              <a:latin typeface="+mn-ea"/>
              <a:ea typeface="+mn-ea"/>
            </a:endParaRPr>
          </a:p>
          <a:p>
            <a:r>
              <a:rPr kumimoji="1" lang="ja-JP" altLang="en-US" sz="1100" dirty="0" smtClean="0">
                <a:latin typeface="+mn-ea"/>
                <a:ea typeface="+mn-ea"/>
              </a:rPr>
              <a:t>情報を伝え、教え、説得するための独自の方法。</a:t>
            </a:r>
            <a:endParaRPr kumimoji="1" lang="en-US" altLang="ja-JP" sz="1100"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4</a:t>
            </a:fld>
            <a:endParaRPr kumimoji="1" lang="ja-JP" altLang="en-US"/>
          </a:p>
        </p:txBody>
      </p:sp>
    </p:spTree>
    <p:extLst>
      <p:ext uri="{BB962C8B-B14F-4D97-AF65-F5344CB8AC3E}">
        <p14:creationId xmlns:p14="http://schemas.microsoft.com/office/powerpoint/2010/main" val="18441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100" dirty="0" smtClean="0">
                <a:latin typeface="+mn-ea"/>
                <a:ea typeface="+mn-ea"/>
              </a:rPr>
              <a:t>トレーニングの概要：</a:t>
            </a:r>
            <a:endParaRPr kumimoji="1" lang="en-US" altLang="ja-JP" sz="1100" dirty="0" smtClean="0">
              <a:latin typeface="+mn-ea"/>
              <a:ea typeface="+mn-ea"/>
            </a:endParaRPr>
          </a:p>
          <a:p>
            <a:r>
              <a:rPr kumimoji="1" lang="ja-JP" altLang="en-US" sz="1100" dirty="0" smtClean="0">
                <a:latin typeface="+mn-ea"/>
                <a:ea typeface="+mn-ea"/>
              </a:rPr>
              <a:t>レベル１：１日コース、</a:t>
            </a:r>
            <a:endParaRPr kumimoji="1" lang="en-US" altLang="ja-JP" sz="1100" dirty="0" smtClean="0">
              <a:latin typeface="+mn-ea"/>
              <a:ea typeface="+mn-ea"/>
            </a:endParaRPr>
          </a:p>
          <a:p>
            <a:r>
              <a:rPr kumimoji="1" lang="ja-JP" altLang="en-US" sz="1100" dirty="0" smtClean="0">
                <a:latin typeface="+mn-ea"/>
                <a:ea typeface="+mn-ea"/>
              </a:rPr>
              <a:t>　　　　　受講者２０名～３０名、講義とデモンストレーション、講演会のような形式。</a:t>
            </a:r>
            <a:endParaRPr kumimoji="1" lang="en-US" altLang="ja-JP" sz="1100" dirty="0" smtClean="0">
              <a:latin typeface="+mn-ea"/>
              <a:ea typeface="+mn-ea"/>
            </a:endParaRPr>
          </a:p>
          <a:p>
            <a:r>
              <a:rPr kumimoji="1" lang="ja-JP" altLang="en-US" sz="1100" dirty="0" smtClean="0">
                <a:latin typeface="+mn-ea"/>
                <a:ea typeface="+mn-ea"/>
              </a:rPr>
              <a:t>　　　　　診療台は</a:t>
            </a:r>
            <a:r>
              <a:rPr kumimoji="1" lang="en-US" altLang="ja-JP" sz="1100" dirty="0" err="1" smtClean="0">
                <a:latin typeface="+mn-ea"/>
                <a:ea typeface="+mn-ea"/>
              </a:rPr>
              <a:t>Emcia</a:t>
            </a:r>
            <a:r>
              <a:rPr kumimoji="1" lang="ja-JP" altLang="en-US" sz="1100" dirty="0" smtClean="0">
                <a:latin typeface="+mn-ea"/>
                <a:ea typeface="+mn-ea"/>
              </a:rPr>
              <a:t>または</a:t>
            </a:r>
            <a:r>
              <a:rPr kumimoji="1" lang="en-US" altLang="ja-JP" sz="1100" dirty="0" smtClean="0">
                <a:latin typeface="+mn-ea"/>
                <a:ea typeface="+mn-ea"/>
              </a:rPr>
              <a:t>Zee table</a:t>
            </a:r>
            <a:r>
              <a:rPr kumimoji="1" lang="ja-JP" altLang="en-US" sz="1100" dirty="0" smtClean="0">
                <a:latin typeface="+mn-ea"/>
                <a:ea typeface="+mn-ea"/>
              </a:rPr>
              <a:t>を使用。</a:t>
            </a:r>
            <a:endParaRPr kumimoji="1" lang="en-US" altLang="ja-JP" sz="1100" dirty="0" smtClean="0">
              <a:latin typeface="+mn-ea"/>
              <a:ea typeface="+mn-ea"/>
            </a:endParaRPr>
          </a:p>
          <a:p>
            <a:r>
              <a:rPr kumimoji="1" lang="ja-JP" altLang="en-US" sz="1100" dirty="0" smtClean="0">
                <a:latin typeface="+mn-ea"/>
                <a:ea typeface="+mn-ea"/>
              </a:rPr>
              <a:t>レベル２：１日コース</a:t>
            </a:r>
            <a:endParaRPr kumimoji="1" lang="en-US" altLang="ja-JP" sz="1100" dirty="0" smtClean="0">
              <a:latin typeface="+mn-ea"/>
              <a:ea typeface="+mn-ea"/>
            </a:endParaRPr>
          </a:p>
          <a:p>
            <a:r>
              <a:rPr kumimoji="1" lang="ja-JP" altLang="en-US" sz="1100" dirty="0" smtClean="0">
                <a:latin typeface="+mn-ea"/>
                <a:ea typeface="+mn-ea"/>
              </a:rPr>
              <a:t>　　　　　受講者８名、講師２名、実習、診療台は</a:t>
            </a:r>
            <a:r>
              <a:rPr kumimoji="1" lang="en-US" altLang="ja-JP" sz="1100" dirty="0" smtClean="0">
                <a:latin typeface="+mn-ea"/>
                <a:ea typeface="+mn-ea"/>
              </a:rPr>
              <a:t>HPO</a:t>
            </a:r>
            <a:r>
              <a:rPr kumimoji="1" lang="ja-JP" altLang="en-US" sz="1100" dirty="0" smtClean="0">
                <a:latin typeface="+mn-ea"/>
                <a:ea typeface="+mn-ea"/>
              </a:rPr>
              <a:t>／</a:t>
            </a:r>
            <a:r>
              <a:rPr kumimoji="1" lang="en-US" altLang="ja-JP" sz="1100" dirty="0" smtClean="0">
                <a:latin typeface="+mn-ea"/>
                <a:ea typeface="+mn-ea"/>
              </a:rPr>
              <a:t>Feel21</a:t>
            </a:r>
            <a:r>
              <a:rPr kumimoji="1" lang="ja-JP" altLang="en-US" sz="1100" dirty="0" smtClean="0">
                <a:latin typeface="+mn-ea"/>
                <a:ea typeface="+mn-ea"/>
              </a:rPr>
              <a:t>　２台を使用。</a:t>
            </a:r>
            <a:endParaRPr kumimoji="1" lang="en-US" altLang="ja-JP" sz="1100" dirty="0" smtClean="0">
              <a:latin typeface="+mn-ea"/>
              <a:ea typeface="+mn-ea"/>
            </a:endParaRPr>
          </a:p>
          <a:p>
            <a:r>
              <a:rPr kumimoji="1" lang="ja-JP" altLang="en-US" sz="1100" dirty="0" smtClean="0">
                <a:latin typeface="+mn-ea"/>
                <a:ea typeface="+mn-ea"/>
              </a:rPr>
              <a:t>注）スライドには記載されていませんが、</a:t>
            </a:r>
            <a:r>
              <a:rPr kumimoji="1" lang="en-US" altLang="ja-JP" sz="1100" dirty="0" smtClean="0">
                <a:latin typeface="+mn-ea"/>
                <a:ea typeface="+mn-ea"/>
              </a:rPr>
              <a:t>Level</a:t>
            </a:r>
            <a:r>
              <a:rPr kumimoji="1" lang="ja-JP" altLang="en-US" sz="1100" dirty="0" smtClean="0">
                <a:latin typeface="+mn-ea"/>
                <a:ea typeface="+mn-ea"/>
              </a:rPr>
              <a:t>３：パーソナル・コーチングも提供されていて、インストラクター２名が受講者のクリニックに訪れて、診療環境、診療台の高さのチェック、インスツルメントのポジションなどを含め、診療環境についても指導するとの事です。（</a:t>
            </a:r>
            <a:r>
              <a:rPr kumimoji="1" lang="en-US" altLang="ja-JP" sz="1100" dirty="0" smtClean="0">
                <a:latin typeface="+mn-ea"/>
                <a:ea typeface="+mn-ea"/>
              </a:rPr>
              <a:t>Website</a:t>
            </a:r>
            <a:r>
              <a:rPr kumimoji="1" lang="en-US" altLang="ja-JP" sz="1100" baseline="0" dirty="0" smtClean="0">
                <a:latin typeface="+mn-ea"/>
                <a:ea typeface="+mn-ea"/>
              </a:rPr>
              <a:t> </a:t>
            </a:r>
            <a:r>
              <a:rPr kumimoji="1" lang="ja-JP" altLang="en-US" sz="1100" baseline="0" dirty="0" smtClean="0">
                <a:latin typeface="+mn-ea"/>
                <a:ea typeface="+mn-ea"/>
              </a:rPr>
              <a:t>情報）</a:t>
            </a:r>
            <a:endParaRPr kumimoji="1" lang="ja-JP" altLang="en-US" sz="1100" dirty="0">
              <a:latin typeface="+mn-ea"/>
              <a:ea typeface="+mn-ea"/>
            </a:endParaRPr>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5</a:t>
            </a:fld>
            <a:endParaRPr kumimoji="1" lang="ja-JP" altLang="en-US"/>
          </a:p>
        </p:txBody>
      </p:sp>
    </p:spTree>
    <p:extLst>
      <p:ext uri="{BB962C8B-B14F-4D97-AF65-F5344CB8AC3E}">
        <p14:creationId xmlns:p14="http://schemas.microsoft.com/office/powerpoint/2010/main" val="406288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注）写真の術者が</a:t>
            </a:r>
            <a:r>
              <a:rPr kumimoji="1" lang="en-US" altLang="ja-JP" dirty="0" err="1" smtClean="0"/>
              <a:t>DrDavid</a:t>
            </a:r>
            <a:r>
              <a:rPr kumimoji="1" lang="ja-JP" altLang="en-US" dirty="0" smtClean="0"/>
              <a:t> </a:t>
            </a:r>
            <a:r>
              <a:rPr kumimoji="1" lang="en-US" altLang="ja-JP" dirty="0" smtClean="0"/>
              <a:t>Blanc</a:t>
            </a:r>
            <a:r>
              <a:rPr kumimoji="1" lang="ja-JP" altLang="en-US" dirty="0" smtClean="0"/>
              <a:t>です。</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6</a:t>
            </a:fld>
            <a:endParaRPr kumimoji="1" lang="ja-JP" altLang="en-US"/>
          </a:p>
        </p:txBody>
      </p:sp>
    </p:spTree>
    <p:extLst>
      <p:ext uri="{BB962C8B-B14F-4D97-AF65-F5344CB8AC3E}">
        <p14:creationId xmlns:p14="http://schemas.microsoft.com/office/powerpoint/2010/main" val="377711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ボバース・テーブル上で行う、対麻痺患者のリハビリテーション風景</a:t>
            </a:r>
            <a:endParaRPr kumimoji="1" lang="en-US" altLang="ja-JP" dirty="0" smtClean="0"/>
          </a:p>
          <a:p>
            <a:endParaRPr kumimoji="1" lang="en-US" altLang="ja-JP" dirty="0" smtClean="0"/>
          </a:p>
          <a:p>
            <a:r>
              <a:rPr kumimoji="1" lang="ja-JP" altLang="en-US" dirty="0" smtClean="0"/>
              <a:t>注）</a:t>
            </a:r>
            <a:r>
              <a:rPr kumimoji="1" lang="en-US" altLang="ja-JP" dirty="0" err="1" smtClean="0"/>
              <a:t>DrBlanc</a:t>
            </a:r>
            <a:r>
              <a:rPr kumimoji="1" lang="ja-JP" altLang="en-US" dirty="0" smtClean="0"/>
              <a:t>のコメント：</a:t>
            </a:r>
            <a:endParaRPr kumimoji="1" lang="en-US" altLang="ja-JP" dirty="0" smtClean="0"/>
          </a:p>
          <a:p>
            <a:r>
              <a:rPr kumimoji="1" lang="ja-JP" altLang="en-US" dirty="0" smtClean="0"/>
              <a:t>背板が</a:t>
            </a:r>
            <a:r>
              <a:rPr lang="ja-JP" altLang="en-US" dirty="0"/>
              <a:t>倒れる</a:t>
            </a:r>
            <a:r>
              <a:rPr kumimoji="1" lang="ja-JP" altLang="en-US" dirty="0" smtClean="0"/>
              <a:t>チェアの販売社は、テーブル型の診療台は身体障害者や高齢者には不親切だと批判</a:t>
            </a:r>
            <a:r>
              <a:rPr lang="ja-JP" altLang="en-US" dirty="0" smtClean="0"/>
              <a:t>する</a:t>
            </a:r>
            <a:r>
              <a:rPr kumimoji="1" lang="ja-JP" altLang="en-US" dirty="0" smtClean="0"/>
              <a:t>が、理学療法士が施術をする患者</a:t>
            </a:r>
            <a:r>
              <a:rPr lang="ja-JP" altLang="en-US" dirty="0"/>
              <a:t>に</a:t>
            </a:r>
            <a:r>
              <a:rPr kumimoji="1" lang="ja-JP" altLang="en-US" dirty="0" smtClean="0"/>
              <a:t>は、卒中後の後遺症で対麻痺や身体障害のある方や高齢者も多いが、いずれもテーブルの上で治療を行っている。</a:t>
            </a:r>
            <a:r>
              <a:rPr lang="ja-JP" altLang="en-US" dirty="0" smtClean="0"/>
              <a:t>内科</a:t>
            </a:r>
            <a:r>
              <a:rPr lang="ja-JP" altLang="en-US" dirty="0"/>
              <a:t>（</a:t>
            </a:r>
            <a:r>
              <a:rPr kumimoji="1" lang="ja-JP" altLang="en-US" dirty="0" smtClean="0"/>
              <a:t>医科）も然り。患者を椅子に座らせてから、電動で横たえなくてはならないという主張は、歯科医療の中でしか語られない。</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7</a:t>
            </a:fld>
            <a:endParaRPr kumimoji="1" lang="ja-JP" altLang="en-US"/>
          </a:p>
        </p:txBody>
      </p:sp>
    </p:spTree>
    <p:extLst>
      <p:ext uri="{BB962C8B-B14F-4D97-AF65-F5344CB8AC3E}">
        <p14:creationId xmlns:p14="http://schemas.microsoft.com/office/powerpoint/2010/main" val="231718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（身体障害者の）移動　　　（注：診療台から車椅子へ）</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8</a:t>
            </a:fld>
            <a:endParaRPr kumimoji="1" lang="ja-JP" altLang="en-US"/>
          </a:p>
        </p:txBody>
      </p:sp>
    </p:spTree>
    <p:extLst>
      <p:ext uri="{BB962C8B-B14F-4D97-AF65-F5344CB8AC3E}">
        <p14:creationId xmlns:p14="http://schemas.microsoft.com/office/powerpoint/2010/main" val="77746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人間工学とは？　定義：人に合わせた作業</a:t>
            </a:r>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9</a:t>
            </a:fld>
            <a:endParaRPr kumimoji="1" lang="ja-JP" altLang="en-US"/>
          </a:p>
        </p:txBody>
      </p:sp>
    </p:spTree>
    <p:extLst>
      <p:ext uri="{BB962C8B-B14F-4D97-AF65-F5344CB8AC3E}">
        <p14:creationId xmlns:p14="http://schemas.microsoft.com/office/powerpoint/2010/main" val="1816403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ゼロ・ポイント</a:t>
            </a:r>
            <a:endParaRPr kumimoji="1" lang="en-US" altLang="ja-JP" dirty="0" smtClean="0"/>
          </a:p>
          <a:p>
            <a:r>
              <a:rPr lang="ja-JP" altLang="en-US" dirty="0" smtClean="0"/>
              <a:t>基準点</a:t>
            </a:r>
            <a:r>
              <a:rPr lang="ja-JP" altLang="en-US" dirty="0"/>
              <a:t>が</a:t>
            </a:r>
            <a:r>
              <a:rPr kumimoji="1" lang="ja-JP" altLang="en-US" dirty="0" smtClean="0"/>
              <a:t>患者の頭部にあると、患者の身長にかかわらず、口腔は常に適切な位置に来て、他の体の部分は快適に横た</a:t>
            </a:r>
            <a:r>
              <a:rPr lang="ja-JP" altLang="en-US" dirty="0" smtClean="0"/>
              <a:t>え</a:t>
            </a:r>
            <a:r>
              <a:rPr kumimoji="1" lang="ja-JP" altLang="en-US" dirty="0" smtClean="0"/>
              <a:t>ることができる。</a:t>
            </a:r>
            <a:endParaRPr kumimoji="1" lang="en-US" altLang="ja-JP" dirty="0" smtClean="0"/>
          </a:p>
          <a:p>
            <a:r>
              <a:rPr lang="ja-JP" altLang="en-US" dirty="0" smtClean="0"/>
              <a:t>これは小児の患者を見れば、明らかである。</a:t>
            </a:r>
            <a:endParaRPr lang="en-US" altLang="ja-JP" dirty="0" smtClean="0"/>
          </a:p>
          <a:p>
            <a:endParaRPr kumimoji="1" lang="en-US" altLang="ja-JP" dirty="0"/>
          </a:p>
          <a:p>
            <a:r>
              <a:rPr lang="ja-JP" altLang="en-US" dirty="0" smtClean="0"/>
              <a:t>基準点がチェアに存在する</a:t>
            </a:r>
            <a:r>
              <a:rPr lang="ja-JP" altLang="en-US" dirty="0"/>
              <a:t>場合</a:t>
            </a:r>
            <a:r>
              <a:rPr lang="ja-JP" altLang="en-US" dirty="0" smtClean="0"/>
              <a:t>、患者の頭部、腰部、下肢は決して適切な位置には来ない。</a:t>
            </a:r>
            <a:endParaRPr kumimoji="1" lang="en-US" altLang="ja-JP" dirty="0" smtClean="0"/>
          </a:p>
          <a:p>
            <a:r>
              <a:rPr lang="en-US" altLang="ja-JP" dirty="0"/>
              <a:t>When the </a:t>
            </a:r>
            <a:r>
              <a:rPr lang="en-US" altLang="ja-JP" dirty="0" err="1"/>
              <a:t>centre</a:t>
            </a:r>
            <a:r>
              <a:rPr lang="en-US" altLang="ja-JP" dirty="0"/>
              <a:t> of reference is the patient’s head, the mouth is always in the right place and the rest of the body is comfortably lying down, whatever the length of the patient. This is even more evident when the patient is a child.</a:t>
            </a:r>
          </a:p>
          <a:p>
            <a:r>
              <a:rPr lang="en-US" altLang="ja-JP" dirty="0"/>
              <a:t>When the </a:t>
            </a:r>
            <a:r>
              <a:rPr lang="en-US" altLang="ja-JP" dirty="0" err="1"/>
              <a:t>centre</a:t>
            </a:r>
            <a:r>
              <a:rPr lang="en-US" altLang="ja-JP" dirty="0"/>
              <a:t> of reference is the seating, the patient’s head, the lumbar region and lower limbs are never in the right place.</a:t>
            </a:r>
          </a:p>
          <a:p>
            <a:endParaRPr kumimoji="1" lang="ja-JP" altLang="en-US" dirty="0"/>
          </a:p>
        </p:txBody>
      </p:sp>
      <p:sp>
        <p:nvSpPr>
          <p:cNvPr id="4" name="スライド番号プレースホルダー 3"/>
          <p:cNvSpPr>
            <a:spLocks noGrp="1"/>
          </p:cNvSpPr>
          <p:nvPr>
            <p:ph type="sldNum" sz="quarter" idx="10"/>
          </p:nvPr>
        </p:nvSpPr>
        <p:spPr/>
        <p:txBody>
          <a:bodyPr/>
          <a:lstStyle/>
          <a:p>
            <a:fld id="{3E4BAA2C-DD43-4BD5-8881-DE8E20289256}" type="slidenum">
              <a:rPr kumimoji="1" lang="ja-JP" altLang="en-US" smtClean="0"/>
              <a:t>10</a:t>
            </a:fld>
            <a:endParaRPr kumimoji="1" lang="ja-JP" altLang="en-US"/>
          </a:p>
        </p:txBody>
      </p:sp>
    </p:spTree>
    <p:extLst>
      <p:ext uri="{BB962C8B-B14F-4D97-AF65-F5344CB8AC3E}">
        <p14:creationId xmlns:p14="http://schemas.microsoft.com/office/powerpoint/2010/main" val="156123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ergonomie-dentaire.com/e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1628800"/>
            <a:ext cx="8064896" cy="4247317"/>
          </a:xfrm>
          <a:prstGeom prst="rect">
            <a:avLst/>
          </a:prstGeom>
          <a:noFill/>
        </p:spPr>
        <p:txBody>
          <a:bodyPr wrap="square" rtlCol="0">
            <a:spAutoFit/>
          </a:bodyPr>
          <a:lstStyle/>
          <a:p>
            <a:r>
              <a:rPr kumimoji="1" lang="ja-JP" altLang="en-US" dirty="0" smtClean="0">
                <a:latin typeface="+mn-ea"/>
              </a:rPr>
              <a:t>この</a:t>
            </a:r>
            <a:r>
              <a:rPr kumimoji="1" lang="en-US" altLang="ja-JP" dirty="0" smtClean="0">
                <a:latin typeface="+mn-ea"/>
              </a:rPr>
              <a:t>PPT</a:t>
            </a:r>
            <a:r>
              <a:rPr kumimoji="1" lang="ja-JP" altLang="en-US" dirty="0" smtClean="0">
                <a:latin typeface="+mn-ea"/>
              </a:rPr>
              <a:t>は、２０１８年２月にタイ、チェンマイで開催された</a:t>
            </a:r>
            <a:r>
              <a:rPr kumimoji="1" lang="en-US" altLang="ja-JP" dirty="0" smtClean="0">
                <a:latin typeface="+mn-ea"/>
              </a:rPr>
              <a:t>GEPEC Global Meeting</a:t>
            </a:r>
            <a:r>
              <a:rPr kumimoji="1" lang="ja-JP" altLang="en-US" dirty="0" smtClean="0">
                <a:latin typeface="+mn-ea"/>
              </a:rPr>
              <a:t>において、フランスの</a:t>
            </a:r>
            <a:r>
              <a:rPr kumimoji="1" lang="en-US" altLang="ja-JP" dirty="0" smtClean="0">
                <a:latin typeface="+mn-ea"/>
              </a:rPr>
              <a:t>Dr</a:t>
            </a:r>
            <a:r>
              <a:rPr lang="ja-JP" altLang="en-US" dirty="0" smtClean="0">
                <a:latin typeface="+mn-ea"/>
              </a:rPr>
              <a:t> </a:t>
            </a:r>
            <a:r>
              <a:rPr lang="en-US" altLang="ja-JP" dirty="0" smtClean="0">
                <a:latin typeface="+mn-ea"/>
              </a:rPr>
              <a:t>David Blanc</a:t>
            </a:r>
            <a:r>
              <a:rPr lang="ja-JP" altLang="en-US" dirty="0">
                <a:latin typeface="+mn-ea"/>
              </a:rPr>
              <a:t> </a:t>
            </a:r>
            <a:r>
              <a:rPr lang="ja-JP" altLang="en-US" dirty="0" smtClean="0">
                <a:latin typeface="+mn-ea"/>
              </a:rPr>
              <a:t>が発表されたプレゼンテーションから、抜粋したものです。ノート欄に和訳をつけました。</a:t>
            </a:r>
            <a:endParaRPr lang="en-US" altLang="ja-JP" dirty="0" smtClean="0">
              <a:latin typeface="+mn-ea"/>
            </a:endParaRPr>
          </a:p>
          <a:p>
            <a:r>
              <a:rPr lang="ja-JP" altLang="en-US" dirty="0" smtClean="0">
                <a:latin typeface="+mn-ea"/>
              </a:rPr>
              <a:t>出典記載なしの無断転用はご遠慮下さい。</a:t>
            </a:r>
            <a:endParaRPr lang="en-US" altLang="ja-JP" dirty="0" smtClean="0">
              <a:latin typeface="+mn-ea"/>
            </a:endParaRPr>
          </a:p>
          <a:p>
            <a:endParaRPr lang="en-US" altLang="ja-JP" dirty="0">
              <a:latin typeface="+mn-ea"/>
            </a:endParaRPr>
          </a:p>
          <a:p>
            <a:r>
              <a:rPr lang="en-US" altLang="ja-JP" dirty="0" smtClean="0">
                <a:latin typeface="+mn-ea"/>
              </a:rPr>
              <a:t>Dr</a:t>
            </a:r>
            <a:r>
              <a:rPr lang="ja-JP" altLang="en-US" dirty="0" smtClean="0">
                <a:latin typeface="+mn-ea"/>
              </a:rPr>
              <a:t>　</a:t>
            </a:r>
            <a:r>
              <a:rPr lang="en-US" altLang="ja-JP" dirty="0" smtClean="0">
                <a:latin typeface="+mn-ea"/>
              </a:rPr>
              <a:t>David</a:t>
            </a:r>
            <a:r>
              <a:rPr lang="ja-JP" altLang="en-US" dirty="0" smtClean="0">
                <a:latin typeface="+mn-ea"/>
              </a:rPr>
              <a:t> </a:t>
            </a:r>
            <a:r>
              <a:rPr lang="en-US" altLang="ja-JP" dirty="0" smtClean="0">
                <a:latin typeface="+mn-ea"/>
              </a:rPr>
              <a:t>Blanc</a:t>
            </a:r>
            <a:r>
              <a:rPr lang="ja-JP" altLang="en-US" dirty="0" smtClean="0">
                <a:latin typeface="+mn-ea"/>
              </a:rPr>
              <a:t>（</a:t>
            </a:r>
            <a:r>
              <a:rPr lang="en-US" altLang="ja-JP" dirty="0" smtClean="0">
                <a:latin typeface="+mn-ea"/>
              </a:rPr>
              <a:t>GEPEC</a:t>
            </a:r>
            <a:r>
              <a:rPr lang="ja-JP" altLang="en-US" dirty="0" smtClean="0">
                <a:latin typeface="+mn-ea"/>
              </a:rPr>
              <a:t>会員）は、歯科医師、理学療法士、オステオパシー療法医の免状を持つ先生で、</a:t>
            </a:r>
            <a:r>
              <a:rPr lang="en-US" altLang="ja-JP" dirty="0" smtClean="0">
                <a:latin typeface="+mn-ea"/>
              </a:rPr>
              <a:t>Dr</a:t>
            </a:r>
            <a:r>
              <a:rPr lang="ja-JP" altLang="en-US" dirty="0" smtClean="0">
                <a:latin typeface="+mn-ea"/>
              </a:rPr>
              <a:t> </a:t>
            </a:r>
            <a:r>
              <a:rPr lang="en-US" altLang="ja-JP" dirty="0" smtClean="0">
                <a:latin typeface="+mn-ea"/>
              </a:rPr>
              <a:t>Pierre</a:t>
            </a:r>
            <a:r>
              <a:rPr lang="ja-JP" altLang="en-US" dirty="0" smtClean="0">
                <a:latin typeface="+mn-ea"/>
              </a:rPr>
              <a:t>　</a:t>
            </a:r>
            <a:r>
              <a:rPr lang="en-US" altLang="ja-JP" dirty="0" smtClean="0">
                <a:latin typeface="+mn-ea"/>
              </a:rPr>
              <a:t>Farre</a:t>
            </a:r>
            <a:r>
              <a:rPr lang="ja-JP" altLang="en-US" dirty="0" smtClean="0">
                <a:latin typeface="+mn-ea"/>
              </a:rPr>
              <a:t>（</a:t>
            </a:r>
            <a:r>
              <a:rPr lang="en-US" altLang="ja-JP" dirty="0" smtClean="0">
                <a:latin typeface="+mn-ea"/>
              </a:rPr>
              <a:t>GEPEC</a:t>
            </a:r>
            <a:r>
              <a:rPr lang="ja-JP" altLang="en-US" dirty="0" smtClean="0">
                <a:latin typeface="+mn-ea"/>
              </a:rPr>
              <a:t>理事）と共にフランスでｐｄ普及活動を行っていらっしゃいます。</a:t>
            </a:r>
            <a:endParaRPr lang="en-US" altLang="ja-JP" dirty="0" smtClean="0">
              <a:latin typeface="+mn-ea"/>
            </a:endParaRPr>
          </a:p>
          <a:p>
            <a:endParaRPr lang="en-US" altLang="ja-JP" dirty="0">
              <a:latin typeface="+mn-ea"/>
            </a:endParaRPr>
          </a:p>
          <a:p>
            <a:r>
              <a:rPr lang="ja-JP" altLang="en-US" dirty="0" smtClean="0">
                <a:latin typeface="+mn-ea"/>
              </a:rPr>
              <a:t>ご興味のある方は、お二人が主宰される組織　</a:t>
            </a:r>
            <a:r>
              <a:rPr lang="en-US" altLang="ja-JP" dirty="0" err="1" smtClean="0">
                <a:latin typeface="+mn-ea"/>
              </a:rPr>
              <a:t>Ergonomie</a:t>
            </a:r>
            <a:r>
              <a:rPr lang="ja-JP" altLang="en-US" dirty="0" smtClean="0">
                <a:latin typeface="+mn-ea"/>
              </a:rPr>
              <a:t>　</a:t>
            </a:r>
            <a:r>
              <a:rPr lang="en-US" altLang="ja-JP" dirty="0" err="1" smtClean="0">
                <a:latin typeface="+mn-ea"/>
              </a:rPr>
              <a:t>Dentaire</a:t>
            </a:r>
            <a:r>
              <a:rPr lang="ja-JP" altLang="en-US" dirty="0" smtClean="0">
                <a:latin typeface="+mn-ea"/>
              </a:rPr>
              <a:t>　の</a:t>
            </a:r>
            <a:r>
              <a:rPr lang="en-US" altLang="ja-JP" dirty="0" smtClean="0">
                <a:latin typeface="+mn-ea"/>
              </a:rPr>
              <a:t>Website </a:t>
            </a:r>
            <a:r>
              <a:rPr lang="en-US" altLang="ja-JP"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hlinkClick r:id="rId2"/>
              </a:rPr>
              <a:t>www.ergonomie-dentaire.com/en/</a:t>
            </a:r>
            <a:r>
              <a:rPr lang="en-US" altLang="ja-JP" dirty="0" smtClean="0">
                <a:latin typeface="Arial" panose="020B0604020202020204" pitchFamily="34" charset="0"/>
                <a:cs typeface="Arial" panose="020B0604020202020204" pitchFamily="34" charset="0"/>
              </a:rPr>
              <a:t> )</a:t>
            </a:r>
            <a:r>
              <a:rPr lang="ja-JP" altLang="en-US" dirty="0" smtClean="0">
                <a:latin typeface="Arial" panose="020B0604020202020204" pitchFamily="34" charset="0"/>
                <a:cs typeface="Arial" panose="020B0604020202020204" pitchFamily="34" charset="0"/>
              </a:rPr>
              <a:t>をご覧ください。</a:t>
            </a:r>
            <a:endParaRPr lang="en-US" altLang="ja-JP" dirty="0" smtClean="0">
              <a:latin typeface="Arial" panose="020B0604020202020204" pitchFamily="34" charset="0"/>
              <a:cs typeface="Arial" panose="020B0604020202020204" pitchFamily="34" charset="0"/>
            </a:endParaRPr>
          </a:p>
          <a:p>
            <a:endParaRPr lang="en-US" altLang="ja-JP" dirty="0" smtClean="0">
              <a:latin typeface="+mn-ea"/>
            </a:endParaRPr>
          </a:p>
          <a:p>
            <a:r>
              <a:rPr lang="ja-JP" altLang="en-US" dirty="0" smtClean="0"/>
              <a:t>　</a:t>
            </a:r>
            <a:endParaRPr lang="en-US" altLang="ja-JP" dirty="0" smtClean="0"/>
          </a:p>
          <a:p>
            <a:r>
              <a:rPr lang="ja-JP" altLang="en-US" dirty="0"/>
              <a:t>　</a:t>
            </a:r>
            <a:r>
              <a:rPr lang="ja-JP" altLang="en-US" dirty="0" smtClean="0"/>
              <a:t>　　　　　　　　　　　　　　　　　　　　　　　　　　</a:t>
            </a:r>
            <a:r>
              <a:rPr lang="en-US" altLang="ja-JP" dirty="0" smtClean="0"/>
              <a:t>GEPEC</a:t>
            </a:r>
            <a:r>
              <a:rPr lang="ja-JP" altLang="en-US" dirty="0" smtClean="0"/>
              <a:t>　事務局　三明　</a:t>
            </a:r>
            <a:r>
              <a:rPr lang="en-US" altLang="ja-JP" dirty="0" smtClean="0"/>
              <a:t>180530</a:t>
            </a:r>
          </a:p>
          <a:p>
            <a:endParaRPr lang="en-US" altLang="ja-JP" dirty="0" smtClean="0"/>
          </a:p>
        </p:txBody>
      </p:sp>
    </p:spTree>
    <p:extLst>
      <p:ext uri="{BB962C8B-B14F-4D97-AF65-F5344CB8AC3E}">
        <p14:creationId xmlns:p14="http://schemas.microsoft.com/office/powerpoint/2010/main" val="30552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32656"/>
            <a:ext cx="7956375" cy="5967981"/>
          </a:xfrm>
          <a:prstGeom prst="rect">
            <a:avLst/>
          </a:prstGeom>
        </p:spPr>
      </p:pic>
    </p:spTree>
    <p:extLst>
      <p:ext uri="{BB962C8B-B14F-4D97-AF65-F5344CB8AC3E}">
        <p14:creationId xmlns:p14="http://schemas.microsoft.com/office/powerpoint/2010/main" val="390165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659829"/>
            <a:ext cx="7531772" cy="5649491"/>
          </a:xfrm>
        </p:spPr>
      </p:pic>
      <p:sp>
        <p:nvSpPr>
          <p:cNvPr id="2" name="テキスト ボックス 1"/>
          <p:cNvSpPr txBox="1"/>
          <p:nvPr/>
        </p:nvSpPr>
        <p:spPr>
          <a:xfrm>
            <a:off x="2411760" y="3356992"/>
            <a:ext cx="2304256" cy="646331"/>
          </a:xfrm>
          <a:prstGeom prst="rect">
            <a:avLst/>
          </a:prstGeom>
          <a:noFill/>
        </p:spPr>
        <p:txBody>
          <a:bodyPr wrap="square" rtlCol="0">
            <a:spAutoFit/>
          </a:bodyPr>
          <a:lstStyle/>
          <a:p>
            <a:r>
              <a:rPr kumimoji="1" lang="ja-JP" altLang="en-US" dirty="0" smtClean="0"/>
              <a:t>座位で、膝を伸ばすと、緊張</a:t>
            </a:r>
            <a:endParaRPr kumimoji="1" lang="ja-JP" altLang="en-US" dirty="0"/>
          </a:p>
        </p:txBody>
      </p:sp>
      <p:sp>
        <p:nvSpPr>
          <p:cNvPr id="3" name="テキスト ボックス 2"/>
          <p:cNvSpPr txBox="1"/>
          <p:nvPr/>
        </p:nvSpPr>
        <p:spPr>
          <a:xfrm>
            <a:off x="6012160" y="3356992"/>
            <a:ext cx="2160240" cy="646331"/>
          </a:xfrm>
          <a:prstGeom prst="rect">
            <a:avLst/>
          </a:prstGeom>
          <a:noFill/>
        </p:spPr>
        <p:txBody>
          <a:bodyPr wrap="square" rtlCol="0">
            <a:spAutoFit/>
          </a:bodyPr>
          <a:lstStyle/>
          <a:p>
            <a:r>
              <a:rPr lang="ja-JP" altLang="en-US" dirty="0" smtClean="0"/>
              <a:t>座位で膝を曲げると、弛緩</a:t>
            </a:r>
            <a:endParaRPr kumimoji="1" lang="ja-JP" altLang="en-US" dirty="0"/>
          </a:p>
        </p:txBody>
      </p:sp>
      <p:sp>
        <p:nvSpPr>
          <p:cNvPr id="5" name="テキスト ボックス 4"/>
          <p:cNvSpPr txBox="1"/>
          <p:nvPr/>
        </p:nvSpPr>
        <p:spPr>
          <a:xfrm>
            <a:off x="2987824" y="1772816"/>
            <a:ext cx="4104456" cy="369332"/>
          </a:xfrm>
          <a:prstGeom prst="rect">
            <a:avLst/>
          </a:prstGeom>
          <a:noFill/>
        </p:spPr>
        <p:txBody>
          <a:bodyPr wrap="square" rtlCol="0">
            <a:spAutoFit/>
          </a:bodyPr>
          <a:lstStyle/>
          <a:p>
            <a:r>
              <a:rPr kumimoji="1" lang="ja-JP" altLang="en-US" dirty="0" smtClean="0">
                <a:solidFill>
                  <a:schemeClr val="bg1"/>
                </a:solidFill>
              </a:rPr>
              <a:t>ハムストリング（下肢後面の筋肉）</a:t>
            </a:r>
            <a:endParaRPr kumimoji="1" lang="ja-JP" altLang="en-US" dirty="0">
              <a:solidFill>
                <a:schemeClr val="bg1"/>
              </a:solidFill>
            </a:endParaRPr>
          </a:p>
        </p:txBody>
      </p:sp>
    </p:spTree>
    <p:extLst>
      <p:ext uri="{BB962C8B-B14F-4D97-AF65-F5344CB8AC3E}">
        <p14:creationId xmlns:p14="http://schemas.microsoft.com/office/powerpoint/2010/main" val="3365155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 y="0"/>
            <a:ext cx="9142929" cy="6858000"/>
          </a:xfrm>
          <a:prstGeom prst="rect">
            <a:avLst/>
          </a:prstGeom>
        </p:spPr>
      </p:pic>
      <p:sp>
        <p:nvSpPr>
          <p:cNvPr id="5" name="テキスト ボックス 4"/>
          <p:cNvSpPr txBox="1"/>
          <p:nvPr/>
        </p:nvSpPr>
        <p:spPr>
          <a:xfrm>
            <a:off x="4752020" y="1484784"/>
            <a:ext cx="1800200" cy="369332"/>
          </a:xfrm>
          <a:prstGeom prst="rect">
            <a:avLst/>
          </a:prstGeom>
          <a:noFill/>
        </p:spPr>
        <p:txBody>
          <a:bodyPr wrap="square" rtlCol="0">
            <a:spAutoFit/>
          </a:bodyPr>
          <a:lstStyle/>
          <a:p>
            <a:r>
              <a:rPr lang="ja-JP" altLang="en-US" dirty="0" smtClean="0"/>
              <a:t>大腿直筋　伸展</a:t>
            </a:r>
            <a:endParaRPr kumimoji="1" lang="ja-JP" altLang="en-US" dirty="0"/>
          </a:p>
        </p:txBody>
      </p:sp>
      <p:sp>
        <p:nvSpPr>
          <p:cNvPr id="6" name="テキスト ボックス 5"/>
          <p:cNvSpPr txBox="1"/>
          <p:nvPr/>
        </p:nvSpPr>
        <p:spPr>
          <a:xfrm>
            <a:off x="4565191" y="4631070"/>
            <a:ext cx="1800200" cy="369332"/>
          </a:xfrm>
          <a:prstGeom prst="rect">
            <a:avLst/>
          </a:prstGeom>
          <a:noFill/>
        </p:spPr>
        <p:txBody>
          <a:bodyPr wrap="square" rtlCol="0">
            <a:spAutoFit/>
          </a:bodyPr>
          <a:lstStyle/>
          <a:p>
            <a:r>
              <a:rPr kumimoji="1" lang="ja-JP" altLang="en-US" dirty="0" smtClean="0"/>
              <a:t>大腿直筋　弛緩</a:t>
            </a:r>
            <a:endParaRPr kumimoji="1" lang="ja-JP" altLang="en-US" dirty="0"/>
          </a:p>
        </p:txBody>
      </p:sp>
    </p:spTree>
    <p:extLst>
      <p:ext uri="{BB962C8B-B14F-4D97-AF65-F5344CB8AC3E}">
        <p14:creationId xmlns:p14="http://schemas.microsoft.com/office/powerpoint/2010/main" val="350833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764704"/>
            <a:ext cx="7147774" cy="5361459"/>
          </a:xfrm>
        </p:spPr>
      </p:pic>
    </p:spTree>
    <p:extLst>
      <p:ext uri="{BB962C8B-B14F-4D97-AF65-F5344CB8AC3E}">
        <p14:creationId xmlns:p14="http://schemas.microsoft.com/office/powerpoint/2010/main" val="423148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5045" y="1600200"/>
            <a:ext cx="6033910" cy="4525963"/>
          </a:xfr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 y="0"/>
            <a:ext cx="9142929" cy="6858000"/>
          </a:xfrm>
          <a:prstGeom prst="rect">
            <a:avLst/>
          </a:prstGeom>
        </p:spPr>
      </p:pic>
      <p:sp>
        <p:nvSpPr>
          <p:cNvPr id="3" name="テキスト ボックス 2"/>
          <p:cNvSpPr txBox="1"/>
          <p:nvPr/>
        </p:nvSpPr>
        <p:spPr>
          <a:xfrm>
            <a:off x="683568" y="1772816"/>
            <a:ext cx="6768752" cy="369332"/>
          </a:xfrm>
          <a:prstGeom prst="rect">
            <a:avLst/>
          </a:prstGeom>
          <a:noFill/>
        </p:spPr>
        <p:txBody>
          <a:bodyPr wrap="square" rtlCol="0">
            <a:spAutoFit/>
          </a:bodyPr>
          <a:lstStyle/>
          <a:p>
            <a:r>
              <a:rPr kumimoji="1" lang="ja-JP" altLang="en-US" dirty="0" smtClean="0">
                <a:solidFill>
                  <a:schemeClr val="bg1"/>
                </a:solidFill>
              </a:rPr>
              <a:t>患者（診療台）の高さが、（術者の）頸部の屈曲に及ぼす影響</a:t>
            </a:r>
            <a:endParaRPr kumimoji="1" lang="ja-JP" altLang="en-US" dirty="0">
              <a:solidFill>
                <a:schemeClr val="bg1"/>
              </a:solidFill>
            </a:endParaRPr>
          </a:p>
        </p:txBody>
      </p:sp>
    </p:spTree>
    <p:extLst>
      <p:ext uri="{BB962C8B-B14F-4D97-AF65-F5344CB8AC3E}">
        <p14:creationId xmlns:p14="http://schemas.microsoft.com/office/powerpoint/2010/main" val="22275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512" y="422001"/>
            <a:ext cx="8580326" cy="6435999"/>
          </a:xfrm>
        </p:spPr>
      </p:pic>
    </p:spTree>
    <p:extLst>
      <p:ext uri="{BB962C8B-B14F-4D97-AF65-F5344CB8AC3E}">
        <p14:creationId xmlns:p14="http://schemas.microsoft.com/office/powerpoint/2010/main" val="2797590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528" y="404665"/>
            <a:ext cx="8168217" cy="6120680"/>
          </a:xfrm>
        </p:spPr>
      </p:pic>
    </p:spTree>
    <p:extLst>
      <p:ext uri="{BB962C8B-B14F-4D97-AF65-F5344CB8AC3E}">
        <p14:creationId xmlns:p14="http://schemas.microsoft.com/office/powerpoint/2010/main" val="232271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476672"/>
            <a:ext cx="8294078" cy="6221288"/>
          </a:xfrm>
        </p:spPr>
      </p:pic>
      <p:sp>
        <p:nvSpPr>
          <p:cNvPr id="2" name="テキスト ボックス 1"/>
          <p:cNvSpPr txBox="1"/>
          <p:nvPr/>
        </p:nvSpPr>
        <p:spPr>
          <a:xfrm>
            <a:off x="6228184" y="2492896"/>
            <a:ext cx="2448272" cy="923330"/>
          </a:xfrm>
          <a:prstGeom prst="rect">
            <a:avLst/>
          </a:prstGeom>
          <a:noFill/>
        </p:spPr>
        <p:txBody>
          <a:bodyPr wrap="square" rtlCol="0">
            <a:spAutoFit/>
          </a:bodyPr>
          <a:lstStyle/>
          <a:p>
            <a:r>
              <a:rPr lang="ja-JP" altLang="en-US" dirty="0">
                <a:solidFill>
                  <a:schemeClr val="bg1"/>
                </a:solidFill>
              </a:rPr>
              <a:t>歯科</a:t>
            </a:r>
            <a:r>
              <a:rPr lang="ja-JP" altLang="en-US" dirty="0" smtClean="0">
                <a:solidFill>
                  <a:schemeClr val="bg1"/>
                </a:solidFill>
              </a:rPr>
              <a:t>医師</a:t>
            </a:r>
            <a:endParaRPr lang="en-US" altLang="ja-JP" dirty="0" smtClean="0">
              <a:solidFill>
                <a:schemeClr val="bg1"/>
              </a:solidFill>
            </a:endParaRPr>
          </a:p>
          <a:p>
            <a:r>
              <a:rPr kumimoji="1" lang="ja-JP" altLang="en-US" dirty="0" smtClean="0">
                <a:solidFill>
                  <a:schemeClr val="bg1"/>
                </a:solidFill>
              </a:rPr>
              <a:t>理学療法士</a:t>
            </a:r>
            <a:endParaRPr kumimoji="1" lang="en-US" altLang="ja-JP" dirty="0" smtClean="0">
              <a:solidFill>
                <a:schemeClr val="bg1"/>
              </a:solidFill>
            </a:endParaRPr>
          </a:p>
          <a:p>
            <a:r>
              <a:rPr lang="ja-JP" altLang="en-US" dirty="0" smtClean="0">
                <a:solidFill>
                  <a:schemeClr val="bg1"/>
                </a:solidFill>
              </a:rPr>
              <a:t>オステオパシー療法医</a:t>
            </a:r>
            <a:endParaRPr kumimoji="1" lang="ja-JP" altLang="en-US" dirty="0">
              <a:solidFill>
                <a:schemeClr val="bg1"/>
              </a:solidFill>
            </a:endParaRPr>
          </a:p>
        </p:txBody>
      </p:sp>
    </p:spTree>
    <p:extLst>
      <p:ext uri="{BB962C8B-B14F-4D97-AF65-F5344CB8AC3E}">
        <p14:creationId xmlns:p14="http://schemas.microsoft.com/office/powerpoint/2010/main" val="253295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332656"/>
            <a:ext cx="8244408" cy="6184031"/>
          </a:xfrm>
        </p:spPr>
      </p:pic>
    </p:spTree>
    <p:extLst>
      <p:ext uri="{BB962C8B-B14F-4D97-AF65-F5344CB8AC3E}">
        <p14:creationId xmlns:p14="http://schemas.microsoft.com/office/powerpoint/2010/main" val="405426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764704"/>
            <a:ext cx="7776864" cy="5833332"/>
          </a:xfrm>
        </p:spPr>
      </p:pic>
    </p:spTree>
    <p:extLst>
      <p:ext uri="{BB962C8B-B14F-4D97-AF65-F5344CB8AC3E}">
        <p14:creationId xmlns:p14="http://schemas.microsoft.com/office/powerpoint/2010/main" val="1216835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2" y="368622"/>
            <a:ext cx="7809950" cy="5858149"/>
          </a:xfrm>
        </p:spPr>
      </p:pic>
    </p:spTree>
    <p:extLst>
      <p:ext uri="{BB962C8B-B14F-4D97-AF65-F5344CB8AC3E}">
        <p14:creationId xmlns:p14="http://schemas.microsoft.com/office/powerpoint/2010/main" val="337900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836712"/>
            <a:ext cx="7243774" cy="5433467"/>
          </a:xfrm>
        </p:spPr>
      </p:pic>
    </p:spTree>
    <p:extLst>
      <p:ext uri="{BB962C8B-B14F-4D97-AF65-F5344CB8AC3E}">
        <p14:creationId xmlns:p14="http://schemas.microsoft.com/office/powerpoint/2010/main" val="1294870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764704"/>
            <a:ext cx="7243774" cy="5433467"/>
          </a:xfrm>
        </p:spPr>
      </p:pic>
    </p:spTree>
    <p:extLst>
      <p:ext uri="{BB962C8B-B14F-4D97-AF65-F5344CB8AC3E}">
        <p14:creationId xmlns:p14="http://schemas.microsoft.com/office/powerpoint/2010/main" val="4251228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620688"/>
            <a:ext cx="7627772" cy="5721499"/>
          </a:xfrm>
        </p:spPr>
      </p:pic>
    </p:spTree>
    <p:extLst>
      <p:ext uri="{BB962C8B-B14F-4D97-AF65-F5344CB8AC3E}">
        <p14:creationId xmlns:p14="http://schemas.microsoft.com/office/powerpoint/2010/main" val="158330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548680"/>
            <a:ext cx="8059853" cy="6045598"/>
          </a:xfrm>
        </p:spPr>
      </p:pic>
    </p:spTree>
    <p:extLst>
      <p:ext uri="{BB962C8B-B14F-4D97-AF65-F5344CB8AC3E}">
        <p14:creationId xmlns:p14="http://schemas.microsoft.com/office/powerpoint/2010/main" val="4087335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840</Words>
  <Application>Microsoft Office PowerPoint</Application>
  <PresentationFormat>画面に合わせる (4:3)</PresentationFormat>
  <Paragraphs>91</Paragraphs>
  <Slides>16</Slides>
  <Notes>15</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Yukie Miake</dc:creator>
  <cp:lastModifiedBy>Yukie Miake</cp:lastModifiedBy>
  <cp:revision>23</cp:revision>
  <dcterms:created xsi:type="dcterms:W3CDTF">2018-05-28T04:32:39Z</dcterms:created>
  <dcterms:modified xsi:type="dcterms:W3CDTF">2018-05-30T07:38:21Z</dcterms:modified>
</cp:coreProperties>
</file>